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9" r:id="rId2"/>
  </p:sldMasterIdLst>
  <p:notesMasterIdLst>
    <p:notesMasterId r:id="rId28"/>
  </p:notesMasterIdLst>
  <p:handoutMasterIdLst>
    <p:handoutMasterId r:id="rId29"/>
  </p:handoutMasterIdLst>
  <p:sldIdLst>
    <p:sldId id="259" r:id="rId3"/>
    <p:sldId id="260" r:id="rId4"/>
    <p:sldId id="262" r:id="rId5"/>
    <p:sldId id="261" r:id="rId6"/>
    <p:sldId id="274" r:id="rId7"/>
    <p:sldId id="263" r:id="rId8"/>
    <p:sldId id="271" r:id="rId9"/>
    <p:sldId id="270" r:id="rId10"/>
    <p:sldId id="272" r:id="rId11"/>
    <p:sldId id="273" r:id="rId12"/>
    <p:sldId id="264" r:id="rId13"/>
    <p:sldId id="275" r:id="rId14"/>
    <p:sldId id="276" r:id="rId15"/>
    <p:sldId id="282" r:id="rId16"/>
    <p:sldId id="278" r:id="rId17"/>
    <p:sldId id="279" r:id="rId18"/>
    <p:sldId id="277" r:id="rId19"/>
    <p:sldId id="280" r:id="rId20"/>
    <p:sldId id="283" r:id="rId21"/>
    <p:sldId id="284" r:id="rId22"/>
    <p:sldId id="285" r:id="rId23"/>
    <p:sldId id="265" r:id="rId24"/>
    <p:sldId id="266" r:id="rId25"/>
    <p:sldId id="267" r:id="rId26"/>
    <p:sldId id="268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stin Ng" initials="JN" lastIdx="1" clrIdx="0">
    <p:extLst>
      <p:ext uri="{19B8F6BF-5375-455C-9EA6-DF929625EA0E}">
        <p15:presenceInfo xmlns:p15="http://schemas.microsoft.com/office/powerpoint/2012/main" userId="47002c30e950381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5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29" autoAdjust="0"/>
    <p:restoredTop sz="86754" autoAdjust="0"/>
  </p:normalViewPr>
  <p:slideViewPr>
    <p:cSldViewPr snapToGrid="0" snapToObjects="1">
      <p:cViewPr varScale="1">
        <p:scale>
          <a:sx n="102" d="100"/>
          <a:sy n="102" d="100"/>
        </p:scale>
        <p:origin x="108" y="154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commentAuthors" Target="commentAuthors.xml"/><Relationship Id="rId8" Type="http://schemas.openxmlformats.org/officeDocument/2006/relationships/slide" Target="slides/slide6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6-04T23:06:19.127" idx="1">
    <p:pos x="10" y="10"/>
    <p:text>Add pic of sacrifing pawn</p:text>
    <p:extLst>
      <p:ext uri="{C676402C-5697-4E1C-873F-D02D1690AC5C}">
        <p15:threadingInfo xmlns:p15="http://schemas.microsoft.com/office/powerpoint/2012/main" timeZoneBias="4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991122-94E2-DE42-BF6C-238E2A772DD2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FBF43-C312-7B42-803A-5B3DE4AF1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5122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0.png>
</file>

<file path=ppt/media/image21.png>
</file>

<file path=ppt/media/image3.jpeg>
</file>

<file path=ppt/media/image4.jpe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6BE21F-1635-274E-A751-1004D735835B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B442B6-E5FA-3243-9D3C-D237EE51E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304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Roborodentia.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42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Roborodentia.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32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Environment The various states and associated rewards through which the actor navigates.</a:t>
            </a:r>
          </a:p>
          <a:p>
            <a:r>
              <a:rPr lang="en-US" dirty="0"/>
              <a:t>Actor/Agent Chooses actions based on a policy.</a:t>
            </a:r>
          </a:p>
          <a:p>
            <a:r>
              <a:rPr lang="en-US" dirty="0"/>
              <a:t>Reward/return (r) A number emitted by the environment denoting ”goodness” of the state</a:t>
            </a:r>
          </a:p>
          <a:p>
            <a:r>
              <a:rPr lang="en-US" dirty="0"/>
              <a:t>Policy (π) The strategy by which the actor chooses its actions, e.g. random, exploratory, greedy.</a:t>
            </a:r>
          </a:p>
          <a:p>
            <a:r>
              <a:rPr lang="en-US" dirty="0"/>
              <a:t>Value (V) The expected long-term discounted reward of a state. </a:t>
            </a:r>
          </a:p>
          <a:p>
            <a:r>
              <a:rPr lang="en-US" dirty="0"/>
              <a:t>Model allowing prediction of the next state from the current state and 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Gamma ranges from 0 to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 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69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Imagine a game of chess. Sacrificing a piece may seem like a negative action but may open other opportunities.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507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game of tic tac toe, there are values for each of 19,683 states.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796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game of tic tac toe, there are values for each of 19,683 states.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40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57064" cy="48006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600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 grid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6080760" y="655322"/>
            <a:ext cx="2606040" cy="13201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231237"/>
            <a:ext cx="8229600" cy="2434082"/>
          </a:xfrm>
        </p:spPr>
        <p:txBody>
          <a:bodyPr vert="horz">
            <a:normAutofit/>
          </a:bodyPr>
          <a:lstStyle>
            <a:lvl1pPr marL="0" indent="0">
              <a:buFontTx/>
              <a:buNone/>
              <a:defRPr sz="1350">
                <a:latin typeface="Palatino"/>
                <a:cs typeface="Palatino"/>
              </a:defRPr>
            </a:lvl1pPr>
            <a:lvl4pPr marL="1028700" indent="0" algn="just">
              <a:buNone/>
              <a:defRPr/>
            </a:lvl4pPr>
          </a:lstStyle>
          <a:p>
            <a:pPr lvl="0"/>
            <a:r>
              <a:rPr lang="en-US" dirty="0"/>
              <a:t>Fourth level</a:t>
            </a:r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457200" y="650876"/>
            <a:ext cx="2697480" cy="13201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3269034" y="650876"/>
            <a:ext cx="2697480" cy="13201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562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 Poly She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6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1291" cy="48006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375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1291" cy="48006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253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94099"/>
            <a:ext cx="7772400" cy="798891"/>
          </a:xfrm>
        </p:spPr>
        <p:txBody>
          <a:bodyPr anchor="b"/>
          <a:lstStyle>
            <a:lvl1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548344"/>
            <a:ext cx="6400800" cy="641116"/>
          </a:xfrm>
        </p:spPr>
        <p:txBody>
          <a:bodyPr anchor="t">
            <a:normAutofit/>
          </a:bodyPr>
          <a:lstStyle>
            <a:lvl1pPr marL="0" indent="0" algn="ctr">
              <a:buNone/>
              <a:defRPr sz="1500">
                <a:solidFill>
                  <a:schemeClr val="tx1">
                    <a:tint val="75000"/>
                  </a:schemeClr>
                </a:solidFill>
                <a:latin typeface="Palatino"/>
                <a:cs typeface="Palatino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38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>
              <a:defRPr>
                <a:latin typeface="Palatino"/>
                <a:cs typeface="Palatino"/>
              </a:defRPr>
            </a:lvl4pPr>
            <a:lvl5pPr>
              <a:defRPr>
                <a:latin typeface="Palatino"/>
                <a:cs typeface="Palatino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17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 spc="0">
                <a:solidFill>
                  <a:schemeClr val="tx1">
                    <a:tint val="75000"/>
                  </a:schemeClr>
                </a:solidFill>
                <a:latin typeface="Palatino"/>
                <a:cs typeface="Palatino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90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76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67056"/>
            <a:ext cx="4038600" cy="3027567"/>
          </a:xfrm>
        </p:spPr>
        <p:txBody>
          <a:bodyPr/>
          <a:lstStyle>
            <a:lvl1pPr>
              <a:defRPr sz="2100"/>
            </a:lvl1pPr>
            <a:lvl2pPr>
              <a:defRPr sz="195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48200" y="1567056"/>
            <a:ext cx="4038600" cy="3027567"/>
          </a:xfrm>
        </p:spPr>
        <p:txBody>
          <a:bodyPr/>
          <a:lstStyle>
            <a:lvl1pPr>
              <a:defRPr sz="2100"/>
            </a:lvl1pPr>
            <a:lvl2pPr>
              <a:defRPr sz="195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865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57200" y="657227"/>
            <a:ext cx="5486400" cy="27432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6080760" y="655322"/>
            <a:ext cx="2606040" cy="13201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3592831"/>
            <a:ext cx="8229600" cy="1072488"/>
          </a:xfrm>
        </p:spPr>
        <p:txBody>
          <a:bodyPr vert="horz">
            <a:normAutofit/>
          </a:bodyPr>
          <a:lstStyle>
            <a:lvl1pPr marL="0" indent="0">
              <a:buFontTx/>
              <a:buNone/>
              <a:defRPr sz="1350">
                <a:latin typeface="Palatino"/>
                <a:cs typeface="Palatino"/>
              </a:defRPr>
            </a:lvl1pPr>
            <a:lvl4pPr marL="1028700" indent="0" algn="just">
              <a:buNone/>
              <a:defRPr/>
            </a:lvl4pPr>
          </a:lstStyle>
          <a:p>
            <a:pPr lvl="0"/>
            <a:r>
              <a:rPr lang="en-US" dirty="0"/>
              <a:t>Fourth level</a:t>
            </a:r>
          </a:p>
        </p:txBody>
      </p:sp>
      <p:sp>
        <p:nvSpPr>
          <p:cNvPr id="20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6080760" y="2080262"/>
            <a:ext cx="2606040" cy="13201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96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54212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48385"/>
            <a:ext cx="8229600" cy="31169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 flipV="1">
            <a:off x="0" y="4797778"/>
            <a:ext cx="9144000" cy="345722"/>
          </a:xfrm>
          <a:prstGeom prst="rect">
            <a:avLst/>
          </a:prstGeom>
          <a:solidFill>
            <a:srgbClr val="E4E4E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8389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spc="38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6/8/2018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4838957"/>
            <a:ext cx="9144000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900" spc="38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Justin Ng – Department of Electrical Engineering – California Polytechnic State University, San Luis Obispo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8389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8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F246D25-E5A3-1841-BBE9-2617267BF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858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9" r:id="rId2"/>
    <p:sldLayoutId id="2147483680" r:id="rId3"/>
    <p:sldLayoutId id="2147483661" r:id="rId4"/>
    <p:sldLayoutId id="2147483662" r:id="rId5"/>
    <p:sldLayoutId id="2147483663" r:id="rId6"/>
    <p:sldLayoutId id="2147483666" r:id="rId7"/>
    <p:sldLayoutId id="2147483664" r:id="rId8"/>
    <p:sldLayoutId id="2147483676" r:id="rId9"/>
    <p:sldLayoutId id="2147483677" r:id="rId10"/>
  </p:sldLayoutIdLst>
  <p:hf hdr="0"/>
  <p:txStyles>
    <p:titleStyle>
      <a:lvl1pPr algn="l" defTabSz="342900" rtl="0" eaLnBrk="1" latinLnBrk="0" hangingPunct="1">
        <a:lnSpc>
          <a:spcPct val="120000"/>
        </a:lnSpc>
        <a:spcBef>
          <a:spcPct val="0"/>
        </a:spcBef>
        <a:buNone/>
        <a:defRPr sz="22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j-ea"/>
          <a:cs typeface="Arial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10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19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6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 spc="38">
          <a:solidFill>
            <a:schemeClr val="tx1">
              <a:lumMod val="65000"/>
              <a:lumOff val="35000"/>
            </a:schemeClr>
          </a:solidFill>
          <a:latin typeface="Palatino"/>
          <a:ea typeface="+mn-ea"/>
          <a:cs typeface="Palatino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 spc="38">
          <a:solidFill>
            <a:schemeClr val="tx1">
              <a:lumMod val="65000"/>
              <a:lumOff val="35000"/>
            </a:schemeClr>
          </a:solidFill>
          <a:latin typeface="Palatino"/>
          <a:ea typeface="+mn-ea"/>
          <a:cs typeface="Palatino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V="1">
            <a:off x="0" y="4797778"/>
            <a:ext cx="9144000" cy="345722"/>
          </a:xfrm>
          <a:prstGeom prst="rect">
            <a:avLst/>
          </a:prstGeom>
          <a:solidFill>
            <a:srgbClr val="0035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8389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spc="38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6/8/2018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838957"/>
            <a:ext cx="2895600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900" spc="38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Justin Ng – Department of Electrical Engineering – California Polytechnic State University, San Luis Obispo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8389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8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1F246D25-E5A3-1841-BBE9-2617267BF6F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CP_shield_horiz_RGB_grn_gld.ai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11341" y="1231777"/>
            <a:ext cx="6121318" cy="240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039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hdr="0"/>
  <p:txStyles>
    <p:titleStyle>
      <a:lvl1pPr algn="l" defTabSz="342900" rtl="0" eaLnBrk="1" latinLnBrk="0" hangingPunct="1">
        <a:lnSpc>
          <a:spcPct val="120000"/>
        </a:lnSpc>
        <a:spcBef>
          <a:spcPct val="0"/>
        </a:spcBef>
        <a:buNone/>
        <a:defRPr sz="22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j-ea"/>
          <a:cs typeface="Arial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10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19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6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comments" Target="../comments/commen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7B531-EB4D-4DD2-B389-4F64A5757D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Artificial Neural Network-Based Robotic 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68EF4E-E1AE-469D-9DDE-11B4C3F6B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548343"/>
            <a:ext cx="6400800" cy="2080218"/>
          </a:xfrm>
        </p:spPr>
        <p:txBody>
          <a:bodyPr>
            <a:normAutofit/>
          </a:bodyPr>
          <a:lstStyle/>
          <a:p>
            <a:r>
              <a:rPr lang="en-US" dirty="0"/>
              <a:t>Master’s Thesis</a:t>
            </a:r>
          </a:p>
          <a:p>
            <a:r>
              <a:rPr lang="en-US" dirty="0"/>
              <a:t>Justin 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June 8, 2018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FCA92-2039-43E4-BA14-976A25B3B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D77BC-BB76-4EA8-93CA-819B06DAE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4838957"/>
            <a:ext cx="9144000" cy="273844"/>
          </a:xfrm>
        </p:spPr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AA619-7264-46CA-84E0-6A32AFAB4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73FB4FE-6299-438B-BC09-17276A7484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935793"/>
              </p:ext>
            </p:extLst>
          </p:nvPr>
        </p:nvGraphicFramePr>
        <p:xfrm>
          <a:off x="1524000" y="3327056"/>
          <a:ext cx="6096000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4564686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5366435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Committee Chair</a:t>
                      </a:r>
                    </a:p>
                    <a:p>
                      <a:pPr algn="r"/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Committee Member</a:t>
                      </a:r>
                    </a:p>
                    <a:p>
                      <a:pPr algn="r"/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Committee Member</a:t>
                      </a: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Andrew Danowitz, Ph.D.</a:t>
                      </a:r>
                    </a:p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Xiao-Hua Yu, Ph.D.</a:t>
                      </a:r>
                    </a:p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Fred W. </a:t>
                      </a:r>
                      <a:r>
                        <a:rPr lang="en-US" sz="1200" b="0" kern="1200" spc="38" dirty="0" err="1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DePiero</a:t>
                      </a:r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, Ph.D.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040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1927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01C69-58E9-492C-B45E-A54E854F1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2018 Entry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0C6F6-CA58-43DF-B982-2CE56868B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4114800" cy="3116934"/>
          </a:xfrm>
        </p:spPr>
        <p:txBody>
          <a:bodyPr/>
          <a:lstStyle/>
          <a:p>
            <a:r>
              <a:rPr lang="en-US" dirty="0"/>
              <a:t>Built from scratch.</a:t>
            </a:r>
          </a:p>
          <a:p>
            <a:r>
              <a:rPr lang="en-US" dirty="0"/>
              <a:t>Contains numerous custom parts and electronics.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28019-E61C-4578-8DE3-FDC19E7D0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1B75B-4C1F-4ED2-B21A-1AB5906D3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C177F-DBB2-4986-B047-6E89D8AD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043104-60D3-4522-87F9-98DF60F23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0"/>
            <a:ext cx="4467840" cy="473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861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tx1"/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215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F4B1D-B5DE-490E-A1F3-909CF0F40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1AAD1-3D1E-483D-99D9-80A6C4FB5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RL:</a:t>
            </a:r>
          </a:p>
          <a:p>
            <a:pPr lvl="1"/>
            <a:r>
              <a:rPr lang="en-US" dirty="0"/>
              <a:t>Subset of machine learning.</a:t>
            </a:r>
          </a:p>
          <a:p>
            <a:pPr lvl="1"/>
            <a:r>
              <a:rPr lang="en-US" dirty="0"/>
              <a:t>Solves control and action selection problems</a:t>
            </a:r>
          </a:p>
          <a:p>
            <a:pPr lvl="1"/>
            <a:r>
              <a:rPr lang="en-US" dirty="0"/>
              <a:t>“In-between” supervised and unsupervised learning.</a:t>
            </a:r>
          </a:p>
          <a:p>
            <a:r>
              <a:rPr lang="en-US" dirty="0"/>
              <a:t>Supervised learning: perform classification </a:t>
            </a:r>
          </a:p>
          <a:p>
            <a:r>
              <a:rPr lang="en-US" dirty="0"/>
              <a:t>Unsupervised learning: data clustering, find underlying patterns.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F010E-1955-4C61-8781-D20FF1D16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A3831-4D02-44DE-8201-2813F509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F269F-7AD5-44D5-80E1-173960C90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97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D6755-4867-42C7-977D-7EECE4D8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A0C7-7A61-4960-B429-AB83342E8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Environment</a:t>
            </a:r>
          </a:p>
          <a:p>
            <a:r>
              <a:rPr lang="en-US" dirty="0"/>
              <a:t>Actor/agent</a:t>
            </a:r>
          </a:p>
          <a:p>
            <a:r>
              <a:rPr lang="en-US" dirty="0"/>
              <a:t>Reward/return (R, r)</a:t>
            </a:r>
          </a:p>
          <a:p>
            <a:r>
              <a:rPr lang="en-US" dirty="0"/>
              <a:t>Policy (</a:t>
            </a:r>
            <a:r>
              <a:rPr lang="el-GR" dirty="0"/>
              <a:t>π</a:t>
            </a:r>
            <a:r>
              <a:rPr lang="en-US" dirty="0"/>
              <a:t>)</a:t>
            </a:r>
          </a:p>
          <a:p>
            <a:r>
              <a:rPr lang="en-US" dirty="0"/>
              <a:t>Value function (V, Q)</a:t>
            </a:r>
          </a:p>
          <a:p>
            <a:r>
              <a:rPr lang="en-US" dirty="0"/>
              <a:t>Sometimes a model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71FEF-BF5F-4733-86D8-4AC12DC0E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BC7E6-2002-4726-AAC2-D52C3F025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A2D4A-D901-4165-AA21-AC0BDC3E3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6D7798-50A3-4F4C-ACAB-84A32BBEE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68746"/>
            <a:ext cx="4464190" cy="339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879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D6755-4867-42C7-977D-7EECE4D8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Elements – Tic Tac Toe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A0C7-7A61-4960-B429-AB83342E8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5500540" cy="3116934"/>
          </a:xfrm>
        </p:spPr>
        <p:txBody>
          <a:bodyPr/>
          <a:lstStyle/>
          <a:p>
            <a:r>
              <a:rPr lang="en-US" dirty="0"/>
              <a:t>Environment</a:t>
            </a:r>
          </a:p>
          <a:p>
            <a:r>
              <a:rPr lang="en-US" dirty="0"/>
              <a:t>Actor</a:t>
            </a:r>
          </a:p>
          <a:p>
            <a:r>
              <a:rPr lang="en-US" dirty="0"/>
              <a:t>Action (</a:t>
            </a:r>
            <a:r>
              <a:rPr lang="en-US" dirty="0" err="1"/>
              <a:t>a</a:t>
            </a:r>
            <a:r>
              <a:rPr lang="en-US" baseline="-25000" dirty="0" err="1"/>
              <a:t>k</a:t>
            </a:r>
            <a:r>
              <a:rPr lang="en-US" dirty="0"/>
              <a:t>)</a:t>
            </a:r>
          </a:p>
          <a:p>
            <a:r>
              <a:rPr lang="en-US" dirty="0"/>
              <a:t>Reward (</a:t>
            </a:r>
            <a:r>
              <a:rPr lang="en-US" dirty="0" err="1"/>
              <a:t>r</a:t>
            </a:r>
            <a:r>
              <a:rPr lang="en-US" baseline="-25000" dirty="0" err="1"/>
              <a:t>k</a:t>
            </a:r>
            <a:r>
              <a:rPr lang="en-US" dirty="0"/>
              <a:t>)</a:t>
            </a:r>
          </a:p>
          <a:p>
            <a:r>
              <a:rPr lang="en-US" dirty="0"/>
              <a:t>State (</a:t>
            </a:r>
            <a:r>
              <a:rPr lang="en-US" dirty="0" err="1"/>
              <a:t>s</a:t>
            </a:r>
            <a:r>
              <a:rPr lang="en-US" baseline="-25000" dirty="0" err="1"/>
              <a:t>k</a:t>
            </a:r>
            <a:r>
              <a:rPr lang="en-US" dirty="0"/>
              <a:t>)</a:t>
            </a:r>
          </a:p>
          <a:p>
            <a:r>
              <a:rPr lang="en-US" dirty="0"/>
              <a:t>Transition [</a:t>
            </a:r>
            <a:r>
              <a:rPr lang="en-US" dirty="0" err="1"/>
              <a:t>s</a:t>
            </a:r>
            <a:r>
              <a:rPr lang="en-US" baseline="-25000" dirty="0" err="1"/>
              <a:t>k</a:t>
            </a:r>
            <a:r>
              <a:rPr lang="en-US" dirty="0"/>
              <a:t>, </a:t>
            </a:r>
            <a:r>
              <a:rPr lang="en-US" dirty="0" err="1"/>
              <a:t>a</a:t>
            </a:r>
            <a:r>
              <a:rPr lang="en-US" baseline="-25000" dirty="0" err="1"/>
              <a:t>k</a:t>
            </a:r>
            <a:r>
              <a:rPr lang="en-US" dirty="0"/>
              <a:t>, </a:t>
            </a:r>
            <a:r>
              <a:rPr lang="en-US" dirty="0" err="1"/>
              <a:t>r</a:t>
            </a:r>
            <a:r>
              <a:rPr lang="en-US" baseline="-25000" dirty="0" err="1"/>
              <a:t>k</a:t>
            </a:r>
            <a:r>
              <a:rPr lang="en-US" dirty="0"/>
              <a:t>, s</a:t>
            </a:r>
            <a:r>
              <a:rPr lang="en-US" baseline="-25000" dirty="0"/>
              <a:t>k+1</a:t>
            </a:r>
            <a:r>
              <a:rPr lang="en-US" dirty="0"/>
              <a:t>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71FEF-BF5F-4733-86D8-4AC12DC0E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BC7E6-2002-4726-AAC2-D52C3F025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A2D4A-D901-4165-AA21-AC0BDC3E3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A86EEC-BC22-4210-AD6C-9B3F17A93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222" y="1169572"/>
            <a:ext cx="3395778" cy="341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74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15C11-7D9D-4637-827E-822BA4AD4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Long-term reward G</a:t>
            </a:r>
            <a:r>
              <a:rPr lang="en-US" baseline="-25000" dirty="0"/>
              <a:t>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F0C06-DE2C-45C7-99C2-929B2407A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Calculated as sum of all future rewards.</a:t>
            </a:r>
          </a:p>
          <a:p>
            <a:r>
              <a:rPr lang="en-US" dirty="0"/>
              <a:t>Usable in RL problems with a definitive end.</a:t>
            </a:r>
          </a:p>
          <a:p>
            <a:r>
              <a:rPr lang="en-US" dirty="0"/>
              <a:t>Actor’s goal to maximize G</a:t>
            </a:r>
            <a:r>
              <a:rPr lang="en-US" baseline="-25000" dirty="0"/>
              <a:t>t</a:t>
            </a:r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27402-D9F7-4D72-A6BA-677446C27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A0B8F-7E75-4E8D-A03E-F76309FE1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793BF-0F03-4D5A-AC09-D6B3D115E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43AD9C-C510-418A-9198-E308ED8EC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822" y="2920542"/>
            <a:ext cx="4939645" cy="95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879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15C11-7D9D-4637-827E-822BA4AD4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Long-term discounted reward G</a:t>
            </a:r>
            <a:r>
              <a:rPr lang="en-US" baseline="-25000" dirty="0"/>
              <a:t>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F0C06-DE2C-45C7-99C2-929B2407A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Calculated as sum of all future rewards weighted by a discount factor 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Allows G</a:t>
            </a:r>
            <a:r>
              <a:rPr lang="en-US" baseline="-25000" dirty="0"/>
              <a:t>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converge for environments with no maximum time step.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Sets algorithm’s “outlook” from myopic to far-sighted.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27402-D9F7-4D72-A6BA-677446C27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A0B8F-7E75-4E8D-A03E-F76309FE1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793BF-0F03-4D5A-AC09-D6B3D115E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5419A7-4F83-46AC-A5DD-4466A31F6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3573623"/>
            <a:ext cx="6553200" cy="10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3531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3BCEC-2A82-4FAE-BCBA-548DD6131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C0920-E781-4E3F-9A70-E10DB7EFF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4689835" cy="3116934"/>
          </a:xfrm>
        </p:spPr>
        <p:txBody>
          <a:bodyPr/>
          <a:lstStyle/>
          <a:p>
            <a:r>
              <a:rPr lang="en-US" dirty="0"/>
              <a:t>Indicates the long-term reward expected from a state.</a:t>
            </a:r>
          </a:p>
          <a:p>
            <a:r>
              <a:rPr lang="en-US" dirty="0"/>
              <a:t>Even if a state only has a small immediate reward, it may possess high value since it leads to high reward states.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C6578-B222-42AC-B33A-7C8D520A7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6C700-ECC1-4BAB-A33B-CA10EBE56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E9671-7CC1-442C-9FC9-3F79C08B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17</a:t>
            </a:fld>
            <a:endParaRPr lang="en-US"/>
          </a:p>
        </p:txBody>
      </p:sp>
      <p:pic>
        <p:nvPicPr>
          <p:cNvPr id="4098" name="Picture 2" descr="https://cdn-images-1.medium.com/max/2000/1*mz4H9-HgAU-9QqtsNonzMA.jpeg">
            <a:extLst>
              <a:ext uri="{FF2B5EF4-FFF2-40B4-BE49-F238E27FC236}">
                <a16:creationId xmlns:a16="http://schemas.microsoft.com/office/drawing/2014/main" id="{ACFE9239-0732-444E-9B6A-5FD9C8522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590" y="1321371"/>
            <a:ext cx="3659485" cy="228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33C8E7-F2BC-47FA-A9A6-DE85865E1685}"/>
              </a:ext>
            </a:extLst>
          </p:cNvPr>
          <p:cNvSpPr txBox="1"/>
          <p:nvPr/>
        </p:nvSpPr>
        <p:spPr>
          <a:xfrm>
            <a:off x="5352561" y="3623588"/>
            <a:ext cx="3427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https://arcdigital.media/the-trans-pacific-partnership-</a:t>
            </a:r>
          </a:p>
          <a:p>
            <a:r>
              <a:rPr lang="en-US" sz="1000" dirty="0"/>
              <a:t>a-pawn-sacrifice-in-a-global-game-22e62cdf775</a:t>
            </a:r>
          </a:p>
        </p:txBody>
      </p:sp>
    </p:spTree>
    <p:extLst>
      <p:ext uri="{BB962C8B-B14F-4D97-AF65-F5344CB8AC3E}">
        <p14:creationId xmlns:p14="http://schemas.microsoft.com/office/powerpoint/2010/main" val="4744814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5A520-DFAF-493D-BDD4-6AF76914F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17413-72AD-4BC3-A76B-14810E4FD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Expected long-term reward as a function of the state under a certain policy </a:t>
            </a:r>
            <a:r>
              <a:rPr lang="el-GR" dirty="0"/>
              <a:t>π</a:t>
            </a:r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6EEEC-6934-4B70-A990-2EA26CF43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5C5DF-DA40-48F5-ACF9-797D53CE4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F62E0-F509-48C8-85BF-91B7AEFAE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132EF4-F3B4-4D39-AFBA-EDF19DDFF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38" y="3125209"/>
            <a:ext cx="3727172" cy="455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AD16EC-7635-4E54-90A0-98E54A9AAA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9133" y="1976427"/>
            <a:ext cx="2660929" cy="267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8984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5A520-DFAF-493D-BDD4-6AF76914F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Q-Functions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17413-72AD-4BC3-A76B-14810E4FD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5066907" cy="3116934"/>
          </a:xfrm>
        </p:spPr>
        <p:txBody>
          <a:bodyPr/>
          <a:lstStyle/>
          <a:p>
            <a:r>
              <a:rPr lang="en-US" dirty="0"/>
              <a:t>Expected long-term reward as a function of the state </a:t>
            </a:r>
            <a:r>
              <a:rPr lang="en-US" b="1" u="sng" dirty="0"/>
              <a:t>and action</a:t>
            </a:r>
            <a:r>
              <a:rPr lang="en-US" b="1" dirty="0"/>
              <a:t> </a:t>
            </a:r>
            <a:r>
              <a:rPr lang="en-US" dirty="0"/>
              <a:t>under a certain policy </a:t>
            </a:r>
            <a:r>
              <a:rPr lang="el-GR" dirty="0"/>
              <a:t>π</a:t>
            </a:r>
            <a:r>
              <a:rPr lang="en-US" dirty="0"/>
              <a:t>.</a:t>
            </a:r>
          </a:p>
          <a:p>
            <a:r>
              <a:rPr lang="en-US" dirty="0"/>
              <a:t>Represents the quality of an action in a particular state.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6EEEC-6934-4B70-A990-2EA26CF43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5C5DF-DA40-48F5-ACF9-797D53CE4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F62E0-F509-48C8-85BF-91B7AEFAE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B1011A-B9B8-43CC-A64A-022BA828F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967" y="3497910"/>
            <a:ext cx="4930219" cy="4682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F2DAF4-DF68-49F5-8953-10C3EF0AE11D}"/>
              </a:ext>
            </a:extLst>
          </p:cNvPr>
          <p:cNvSpPr txBox="1"/>
          <p:nvPr/>
        </p:nvSpPr>
        <p:spPr>
          <a:xfrm>
            <a:off x="5827337" y="3413752"/>
            <a:ext cx="2869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https://matplotlib.org/1.3.0/mpl_examples</a:t>
            </a:r>
          </a:p>
          <a:p>
            <a:r>
              <a:rPr lang="en-US" sz="1000" dirty="0"/>
              <a:t>/mplot3d/polys3d_demo.png</a:t>
            </a:r>
          </a:p>
        </p:txBody>
      </p:sp>
      <p:sp>
        <p:nvSpPr>
          <p:cNvPr id="11" name="AutoShape 4" descr="https://matplotlib.org/1.3.0/mpl_examples/mplot3d/polys3d_demo.png">
            <a:extLst>
              <a:ext uri="{FF2B5EF4-FFF2-40B4-BE49-F238E27FC236}">
                <a16:creationId xmlns:a16="http://schemas.microsoft.com/office/drawing/2014/main" id="{F766A4F8-658F-4E02-9155-AF7339DDA7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6" name="Picture 6" descr="https://matplotlib.org/1.3.0/mpl_examples/mplot3d/polys3d_demo.png">
            <a:extLst>
              <a:ext uri="{FF2B5EF4-FFF2-40B4-BE49-F238E27FC236}">
                <a16:creationId xmlns:a16="http://schemas.microsoft.com/office/drawing/2014/main" id="{7712B4A9-48A1-47E6-A66C-4F318AB679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9" t="12663" r="8388" b="7657"/>
          <a:stretch/>
        </p:blipFill>
        <p:spPr bwMode="auto">
          <a:xfrm>
            <a:off x="5827337" y="653799"/>
            <a:ext cx="3026004" cy="273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4344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86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24818-2506-42A8-8187-37541D208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1ED23-C155-43BB-8D3C-B761EDF30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Optimal (</a:t>
            </a:r>
            <a:r>
              <a:rPr lang="el-GR" dirty="0"/>
              <a:t>π</a:t>
            </a:r>
            <a:r>
              <a:rPr lang="el-GR" baseline="-25000" dirty="0"/>
              <a:t>∗</a:t>
            </a:r>
            <a:r>
              <a:rPr lang="en-US" dirty="0"/>
              <a:t>): produces greater value for every possible state than any other policy (</a:t>
            </a:r>
            <a:r>
              <a:rPr lang="el-GR" dirty="0"/>
              <a:t>π</a:t>
            </a:r>
            <a:r>
              <a:rPr lang="en-US" dirty="0"/>
              <a:t>).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Greedy: take action with highest value/Q-value.</a:t>
            </a:r>
          </a:p>
          <a:p>
            <a:r>
              <a:rPr lang="en-US" dirty="0"/>
              <a:t>Random: pick a random action.</a:t>
            </a:r>
          </a:p>
          <a:p>
            <a:r>
              <a:rPr lang="el-GR" dirty="0"/>
              <a:t>ε</a:t>
            </a:r>
            <a:r>
              <a:rPr lang="en-US" dirty="0"/>
              <a:t>-greedy: pick greedy action with probability 1-</a:t>
            </a:r>
            <a:r>
              <a:rPr lang="el-GR" dirty="0"/>
              <a:t> ε</a:t>
            </a:r>
            <a:r>
              <a:rPr lang="en-US" dirty="0"/>
              <a:t> and random action with probability </a:t>
            </a:r>
            <a:r>
              <a:rPr lang="el-GR" dirty="0"/>
              <a:t>ε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D2ED9-3908-4C3D-BD91-F4C31E2E1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27E6D-FB3B-4627-931D-E67ECCB76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66E08-9336-48C3-A6A1-D5C8D86C2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A0D00F-B7D1-4983-81C1-FA3EB2074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5581" y="2339397"/>
            <a:ext cx="3652838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812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03992-1796-46DE-AC8D-0555C4931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RL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D9035-0DEA-41B3-B66C-AAF125C14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Q-Learning</a:t>
            </a:r>
          </a:p>
          <a:p>
            <a:r>
              <a:rPr lang="en-US" dirty="0"/>
              <a:t>SARSA</a:t>
            </a:r>
          </a:p>
          <a:p>
            <a:r>
              <a:rPr lang="en-US" dirty="0"/>
              <a:t>DQN</a:t>
            </a:r>
          </a:p>
          <a:p>
            <a:r>
              <a:rPr lang="en-US" dirty="0"/>
              <a:t>PG</a:t>
            </a:r>
          </a:p>
          <a:p>
            <a:r>
              <a:rPr lang="en-US" dirty="0"/>
              <a:t>DPG</a:t>
            </a:r>
          </a:p>
          <a:p>
            <a:r>
              <a:rPr lang="en-US" dirty="0"/>
              <a:t>DDPG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558FA-131E-493E-9BCA-0BB7D03E7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1B0C2-F74E-4E2B-8E06-2F3456431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F7E3E-68DB-4DBD-90B9-9E4E0483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8837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tx1"/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342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tx1"/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7404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tx1"/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330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tx1"/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633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tx1"/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379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CDE8E-5A61-423D-8049-950D55C65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Teaser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74184-5279-4433-ADCF-6C166EEA2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7686B-BCD5-4448-97A7-42A0F5366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ADEB-A82E-4053-958F-8F42EB2D6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4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2457581-AB7B-4B20-8C35-9E629B29D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4114800" cy="3116934"/>
          </a:xfrm>
        </p:spPr>
        <p:txBody>
          <a:bodyPr/>
          <a:lstStyle/>
          <a:p>
            <a:r>
              <a:rPr lang="en-US" dirty="0"/>
              <a:t>Reinforcement learning applied to continuously-controlled robotics.</a:t>
            </a:r>
          </a:p>
          <a:p>
            <a:r>
              <a:rPr lang="en-US" dirty="0"/>
              <a:t>Controller sets robot’s position and orientation in the environment.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6F745F-A207-4F96-B110-9D9C12C0D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0"/>
            <a:ext cx="4467840" cy="473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178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CDE8E-5A61-423D-8049-950D55C65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Teaser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74184-5279-4433-ADCF-6C166EEA2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7686B-BCD5-4448-97A7-42A0F5366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ADEB-A82E-4053-958F-8F42EB2D6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5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2457581-AB7B-4B20-8C35-9E629B29D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4034620" cy="3116934"/>
          </a:xfrm>
        </p:spPr>
        <p:txBody>
          <a:bodyPr/>
          <a:lstStyle/>
          <a:p>
            <a:r>
              <a:rPr lang="en-US" dirty="0"/>
              <a:t>Uses deep deterministic policy gradients method developed by DeepMind.</a:t>
            </a:r>
          </a:p>
          <a:p>
            <a:r>
              <a:rPr lang="en-US" dirty="0"/>
              <a:t>Model-free, actor-critic algorithm implemented with artificial neural networks.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97C495-79FF-4FBC-9BF2-38BE8AE4F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820" y="634541"/>
            <a:ext cx="4581236" cy="3874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501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tx1"/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151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A82BE-8E51-4BD4-B508-4C83D802C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 Poly Roborodentia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530F7-F274-4A92-81E0-C0A3BC1074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Annual intramural robotics competition.</a:t>
            </a:r>
          </a:p>
          <a:p>
            <a:r>
              <a:rPr lang="en-US" dirty="0"/>
              <a:t>Fully autonomous robots.</a:t>
            </a:r>
          </a:p>
          <a:p>
            <a:r>
              <a:rPr lang="en-US" dirty="0"/>
              <a:t>Different game every year.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59F6E-5CDF-4310-A469-D2C92EF94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C5D5B-DF3F-4D63-A41C-E9991069D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B8C31-FA67-4228-B61E-AB639DCDC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2" descr="http://roborodentia.calpoly.edu/static/media/uploads/features/slider-grimes.jpg">
            <a:extLst>
              <a:ext uri="{FF2B5EF4-FFF2-40B4-BE49-F238E27FC236}">
                <a16:creationId xmlns:a16="http://schemas.microsoft.com/office/drawing/2014/main" id="{03B706C3-0156-4969-935C-81DDFD20F0D1}"/>
              </a:ext>
            </a:extLst>
          </p:cNvPr>
          <p:cNvPicPr>
            <a:picLocks noGrp="1" noChangeAspect="1" noChangeArrowheads="1"/>
          </p:cNvPicPr>
          <p:nvPr>
            <p:ph sz="half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480" y="1655796"/>
            <a:ext cx="3815252" cy="174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B35FA2-44EA-4AF2-B21A-7E8975F2E468}"/>
              </a:ext>
            </a:extLst>
          </p:cNvPr>
          <p:cNvSpPr txBox="1"/>
          <p:nvPr/>
        </p:nvSpPr>
        <p:spPr>
          <a:xfrm>
            <a:off x="5418341" y="3394291"/>
            <a:ext cx="23535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http://roborodentia.calpoly.edu/</a:t>
            </a:r>
          </a:p>
        </p:txBody>
      </p:sp>
    </p:spTree>
    <p:extLst>
      <p:ext uri="{BB962C8B-B14F-4D97-AF65-F5344CB8AC3E}">
        <p14:creationId xmlns:p14="http://schemas.microsoft.com/office/powerpoint/2010/main" val="3558733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81E2F-1BF9-443C-AE92-3773F80A4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Roborodentia Entries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DD98133-D6B3-4947-B2E3-EFD7CC001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586" b="35173"/>
          <a:stretch/>
        </p:blipFill>
        <p:spPr>
          <a:xfrm rot="5400000">
            <a:off x="4905393" y="1640070"/>
            <a:ext cx="3181583" cy="269426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7989A-56A1-4B30-B591-6DB8B5C8B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A0927-42B8-4B5F-8082-B263DCFBC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4F747-6482-493E-87F9-29EAAE4A9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8</a:t>
            </a:fld>
            <a:endParaRPr lang="en-US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C6694F9E-4149-49FD-AB3C-8E3C8787D2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80" r="27128"/>
          <a:stretch/>
        </p:blipFill>
        <p:spPr>
          <a:xfrm>
            <a:off x="960851" y="1460145"/>
            <a:ext cx="3344718" cy="311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A82BE-8E51-4BD4-B508-4C83D802C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2018 Cal Poly Roborodentia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530F7-F274-4A92-81E0-C0A3BC1074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Robots obtain Nerf Rival balls from supply tubes.</a:t>
            </a:r>
          </a:p>
          <a:p>
            <a:r>
              <a:rPr lang="en-US" dirty="0"/>
              <a:t>Shoot balls into nets to score points.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59F6E-5CDF-4310-A469-D2C92EF94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C5D5B-DF3F-4D63-A41C-E9991069D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B8C31-FA67-4228-B61E-AB639DCDC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35FA2-44EA-4AF2-B21A-7E8975F2E468}"/>
              </a:ext>
            </a:extLst>
          </p:cNvPr>
          <p:cNvSpPr txBox="1"/>
          <p:nvPr/>
        </p:nvSpPr>
        <p:spPr>
          <a:xfrm>
            <a:off x="5491794" y="4291876"/>
            <a:ext cx="23535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http://roborodentia.calpoly.edu/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7035C28-0AA4-415B-9AD8-6D4E048C1E19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3"/>
          <a:srcRect t="10832" b="25023"/>
          <a:stretch/>
        </p:blipFill>
        <p:spPr>
          <a:xfrm>
            <a:off x="4650318" y="212328"/>
            <a:ext cx="4036482" cy="1941921"/>
          </a:xfrm>
        </p:spPr>
      </p:pic>
      <p:pic>
        <p:nvPicPr>
          <p:cNvPr id="2050" name="Picture 2" descr="https://lh5.googleusercontent.com/oI4AA9zUw7Mfg0uXIFY6oi04ZbLuWoMJqaN3rpJuR1VjanBA7ZAUDrb9giy_51D7JdVTxbMdWo9-XA2ojo6Y0QG8ZhtGBSUK0WQ9TjycibYVMFovd6KiuXo9xAUCF3AokaWiqYLx">
            <a:extLst>
              <a:ext uri="{FF2B5EF4-FFF2-40B4-BE49-F238E27FC236}">
                <a16:creationId xmlns:a16="http://schemas.microsoft.com/office/drawing/2014/main" id="{05176984-374F-4680-8E55-C8994D9EE8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0318" y="2234357"/>
            <a:ext cx="4036482" cy="2076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2182730"/>
      </p:ext>
    </p:extLst>
  </p:cSld>
  <p:clrMapOvr>
    <a:masterClrMapping/>
  </p:clrMapOvr>
</p:sld>
</file>

<file path=ppt/theme/theme1.xml><?xml version="1.0" encoding="utf-8"?>
<a:theme xmlns:a="http://schemas.openxmlformats.org/drawingml/2006/main" name="CP Slide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al Poly Sheild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1226</Words>
  <Application>Microsoft Office PowerPoint</Application>
  <PresentationFormat>On-screen Show (16:9)</PresentationFormat>
  <Paragraphs>255</Paragraphs>
  <Slides>25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Palatino</vt:lpstr>
      <vt:lpstr>Times New Roman</vt:lpstr>
      <vt:lpstr>CP Slide Master</vt:lpstr>
      <vt:lpstr>Cal Poly Sheild Master</vt:lpstr>
      <vt:lpstr>Artificial Neural Network-Based Robotic Control</vt:lpstr>
      <vt:lpstr>Outline</vt:lpstr>
      <vt:lpstr>Outline</vt:lpstr>
      <vt:lpstr>Teaser</vt:lpstr>
      <vt:lpstr>Teaser</vt:lpstr>
      <vt:lpstr>Outline</vt:lpstr>
      <vt:lpstr>Cal Poly Roborodentia</vt:lpstr>
      <vt:lpstr>Previous Roborodentia Entries</vt:lpstr>
      <vt:lpstr>2018 Cal Poly Roborodentia</vt:lpstr>
      <vt:lpstr>2018 Entry</vt:lpstr>
      <vt:lpstr>Outline</vt:lpstr>
      <vt:lpstr>Reinforcement Learning</vt:lpstr>
      <vt:lpstr>Reinforcement Learning Elements</vt:lpstr>
      <vt:lpstr>Reinforcement Learning Elements – Tic Tac Toe Example</vt:lpstr>
      <vt:lpstr>Long-term reward Gt</vt:lpstr>
      <vt:lpstr>Long-term discounted reward Gt</vt:lpstr>
      <vt:lpstr>Value Functions</vt:lpstr>
      <vt:lpstr>Value Functions</vt:lpstr>
      <vt:lpstr>Q-Functions</vt:lpstr>
      <vt:lpstr>Policies</vt:lpstr>
      <vt:lpstr>RL Algorithms</vt:lpstr>
      <vt:lpstr>Outline</vt:lpstr>
      <vt:lpstr>Outline</vt:lpstr>
      <vt:lpstr>Outline</vt:lpstr>
      <vt:lpstr>Outline</vt:lpstr>
    </vt:vector>
  </TitlesOfParts>
  <Company>Cal Poly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 Suzuki</dc:creator>
  <cp:lastModifiedBy>Justin Ng</cp:lastModifiedBy>
  <cp:revision>124</cp:revision>
  <dcterms:created xsi:type="dcterms:W3CDTF">2015-10-26T20:42:37Z</dcterms:created>
  <dcterms:modified xsi:type="dcterms:W3CDTF">2018-06-05T08:42:14Z</dcterms:modified>
</cp:coreProperties>
</file>

<file path=docProps/thumbnail.jpeg>
</file>